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3" autoAdjust="0"/>
    <p:restoredTop sz="94660"/>
  </p:normalViewPr>
  <p:slideViewPr>
    <p:cSldViewPr>
      <p:cViewPr>
        <p:scale>
          <a:sx n="91" d="100"/>
          <a:sy n="91" d="100"/>
        </p:scale>
        <p:origin x="-117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D60075F-2ABF-4788-98B4-6984B680F2C8}" type="datetimeFigureOut">
              <a:rPr lang="ru-RU" smtClean="0"/>
              <a:pPr/>
              <a:t>15.08.2017</a:t>
            </a:fld>
            <a:endParaRPr lang="ru-RU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 dirty="0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F7B062C-7A85-4CED-952D-6A2AECE303BD}" type="slidenum">
              <a:rPr lang="ru-RU" smtClean="0">
                <a:solidFill>
                  <a:srgbClr val="94C600"/>
                </a:solidFill>
              </a:rPr>
              <a:pPr/>
              <a:t>‹#›</a:t>
            </a:fld>
            <a:endParaRPr lang="ru-RU" dirty="0">
              <a:solidFill>
                <a:srgbClr val="94C6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143213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075F-2ABF-4788-98B4-6984B680F2C8}" type="datetimeFigureOut">
              <a:rPr lang="ru-RU" smtClean="0"/>
              <a:pPr/>
              <a:t>15.08.2017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062C-7A85-4CED-952D-6A2AECE303B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3565722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075F-2ABF-4788-98B4-6984B680F2C8}" type="datetimeFigureOut">
              <a:rPr lang="ru-RU" smtClean="0"/>
              <a:pPr/>
              <a:t>15.08.2017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062C-7A85-4CED-952D-6A2AECE303B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7404486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075F-2ABF-4788-98B4-6984B680F2C8}" type="datetimeFigureOut">
              <a:rPr lang="ru-RU" smtClean="0"/>
              <a:pPr/>
              <a:t>15.08.2017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062C-7A85-4CED-952D-6A2AECE303B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3513902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075F-2ABF-4788-98B4-6984B680F2C8}" type="datetimeFigureOut">
              <a:rPr lang="ru-RU" smtClean="0"/>
              <a:pPr/>
              <a:t>15.08.2017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062C-7A85-4CED-952D-6A2AECE303B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8106788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075F-2ABF-4788-98B4-6984B680F2C8}" type="datetimeFigureOut">
              <a:rPr lang="ru-RU" smtClean="0"/>
              <a:pPr/>
              <a:t>15.08.2017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062C-7A85-4CED-952D-6A2AECE303B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590620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075F-2ABF-4788-98B4-6984B680F2C8}" type="datetimeFigureOut">
              <a:rPr lang="ru-RU" smtClean="0"/>
              <a:pPr/>
              <a:t>15.08.2017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94C6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062C-7A85-4CED-952D-6A2AECE303B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7623956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075F-2ABF-4788-98B4-6984B680F2C8}" type="datetimeFigureOut">
              <a:rPr lang="ru-RU" smtClean="0"/>
              <a:pPr/>
              <a:t>15.08.2017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94C6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062C-7A85-4CED-952D-6A2AECE303B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6609958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075F-2ABF-4788-98B4-6984B680F2C8}" type="datetimeFigureOut">
              <a:rPr lang="ru-RU" smtClean="0"/>
              <a:pPr/>
              <a:t>15.08.2017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94C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062C-7A85-4CED-952D-6A2AECE303B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7804186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075F-2ABF-4788-98B4-6984B680F2C8}" type="datetimeFigureOut">
              <a:rPr lang="ru-RU" smtClean="0"/>
              <a:pPr/>
              <a:t>15.08.2017</a:t>
            </a:fld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062C-7A85-4CED-952D-6A2AECE303B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dirty="0">
              <a:solidFill>
                <a:srgbClr val="94C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45089260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075F-2ABF-4788-98B4-6984B680F2C8}" type="datetimeFigureOut">
              <a:rPr lang="ru-RU" smtClean="0"/>
              <a:pPr/>
              <a:t>15.08.2017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dirty="0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062C-7A85-4CED-952D-6A2AECE303B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6518188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D60075F-2ABF-4788-98B4-6984B680F2C8}" type="datetimeFigureOut">
              <a:rPr lang="ru-RU" smtClean="0"/>
              <a:pPr/>
              <a:t>15.08.2017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 dirty="0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F7B062C-7A85-4CED-952D-6A2AECE303B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717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randomBar dir="vert"/>
  </p:transition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tatic.my-shop.ru/product/3/246/24557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0"/>
            <a:ext cx="7632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" y="-243408"/>
            <a:ext cx="5004047" cy="2088232"/>
          </a:xfrm>
          <a:prstGeom prst="horizont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Структура ОГЭ по английскому языку – 2017. </a:t>
            </a:r>
            <a:endParaRPr lang="ru-RU" sz="22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5578499"/>
            <a:ext cx="8208911" cy="1260629"/>
          </a:xfrm>
          <a:prstGeom prst="horizont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1560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6312"/>
            <a:ext cx="7024744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Структура экзамена </a:t>
            </a: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в </a:t>
            </a:r>
            <a:r>
              <a:rPr lang="ru-RU" sz="2400" b="1" dirty="0">
                <a:solidFill>
                  <a:srgbClr val="C00000"/>
                </a:solidFill>
              </a:rPr>
              <a:t>формате ГИА </a:t>
            </a:r>
            <a:r>
              <a:rPr lang="ru-RU" sz="2400" b="1" dirty="0" smtClean="0">
                <a:solidFill>
                  <a:srgbClr val="C00000"/>
                </a:solidFill>
              </a:rPr>
              <a:t>(ОГЭ) 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по </a:t>
            </a:r>
            <a:r>
              <a:rPr lang="ru-RU" sz="2400" b="1" dirty="0">
                <a:solidFill>
                  <a:srgbClr val="C00000"/>
                </a:solidFill>
              </a:rPr>
              <a:t>английскому языку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08912" cy="532859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ГИА по английскому языку </a:t>
            </a:r>
            <a:r>
              <a:rPr lang="ru-RU" b="1" dirty="0">
                <a:solidFill>
                  <a:srgbClr val="002060"/>
                </a:solidFill>
              </a:rPr>
              <a:t>проводится в формате основного государственного экзамена (ОГЭ), который включает в себя задания стандартизированной формы.</a:t>
            </a:r>
          </a:p>
          <a:p>
            <a:endParaRPr lang="ru-RU" b="1" dirty="0">
              <a:solidFill>
                <a:srgbClr val="002060"/>
              </a:solidFill>
            </a:endParaRP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ОГЭ по английскому языку </a:t>
            </a:r>
            <a:r>
              <a:rPr lang="ru-RU" b="1" dirty="0">
                <a:solidFill>
                  <a:srgbClr val="002060"/>
                </a:solidFill>
              </a:rPr>
              <a:t>состоит из письменной и устной частей.</a:t>
            </a:r>
          </a:p>
          <a:p>
            <a:endParaRPr lang="ru-RU" b="1" dirty="0">
              <a:solidFill>
                <a:srgbClr val="002060"/>
              </a:solidFill>
            </a:endParaRP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Письменная часть делится на четыре раздела: </a:t>
            </a:r>
            <a:r>
              <a:rPr lang="ru-RU" b="1" dirty="0">
                <a:solidFill>
                  <a:srgbClr val="7030A0"/>
                </a:solidFill>
              </a:rPr>
              <a:t>«Аудирование», «Чтение», «Грамматика и лексика», «Письмо».</a:t>
            </a:r>
            <a:r>
              <a:rPr lang="ru-RU" b="1" dirty="0">
                <a:solidFill>
                  <a:srgbClr val="002060"/>
                </a:solidFill>
              </a:rPr>
              <a:t> На выполнение письменной части экзамена отводится </a:t>
            </a:r>
            <a:r>
              <a:rPr lang="ru-RU" b="1" dirty="0">
                <a:solidFill>
                  <a:srgbClr val="C00000"/>
                </a:solidFill>
              </a:rPr>
              <a:t>120 минут.</a:t>
            </a:r>
          </a:p>
        </p:txBody>
      </p:sp>
    </p:spTree>
    <p:extLst>
      <p:ext uri="{BB962C8B-B14F-4D97-AF65-F5344CB8AC3E}">
        <p14:creationId xmlns:p14="http://schemas.microsoft.com/office/powerpoint/2010/main" val="401978445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4418"/>
            <a:ext cx="7024744" cy="7920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Раздел 1. Аудирование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352928" cy="576064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Arial"/>
              </a:rPr>
              <a:t>Данный раздел включает </a:t>
            </a:r>
            <a:r>
              <a:rPr lang="ru-RU" sz="2000" b="1" dirty="0">
                <a:solidFill>
                  <a:srgbClr val="C00000"/>
                </a:solidFill>
                <a:latin typeface="Arial"/>
              </a:rPr>
              <a:t>три части (8 заданий). </a:t>
            </a:r>
            <a:r>
              <a:rPr lang="ru-RU" sz="2000" b="1" dirty="0">
                <a:solidFill>
                  <a:srgbClr val="002060"/>
                </a:solidFill>
                <a:latin typeface="Arial"/>
              </a:rPr>
              <a:t>Время на выполнение – </a:t>
            </a:r>
            <a:r>
              <a:rPr lang="ru-RU" sz="2000" b="1" dirty="0">
                <a:solidFill>
                  <a:srgbClr val="C00000"/>
                </a:solidFill>
                <a:latin typeface="Arial"/>
              </a:rPr>
              <a:t>30 минут.</a:t>
            </a:r>
            <a:endParaRPr lang="ru-RU" sz="2000" b="1" dirty="0">
              <a:solidFill>
                <a:srgbClr val="C00000"/>
              </a:solidFill>
              <a:latin typeface="Helvetica Neue"/>
            </a:endParaRP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Arial"/>
              </a:rPr>
              <a:t>Задание №1. </a:t>
            </a:r>
            <a:r>
              <a:rPr lang="ru-RU" sz="2000" b="1" dirty="0">
                <a:solidFill>
                  <a:srgbClr val="002060"/>
                </a:solidFill>
                <a:latin typeface="Arial"/>
              </a:rPr>
              <a:t>Цель выполнения данного задания - </a:t>
            </a:r>
            <a:r>
              <a:rPr lang="ru-RU" sz="2000" b="1" dirty="0">
                <a:solidFill>
                  <a:srgbClr val="C00000"/>
                </a:solidFill>
                <a:latin typeface="Arial"/>
              </a:rPr>
              <a:t>определение места, </a:t>
            </a:r>
            <a:r>
              <a:rPr lang="ru-RU" sz="2000" b="1" dirty="0">
                <a:solidFill>
                  <a:srgbClr val="002060"/>
                </a:solidFill>
                <a:latin typeface="Arial"/>
              </a:rPr>
              <a:t>в котором данный диалог может иметь место: кинотеатр, парк, отель, больница и т.п. Важно помнить, что </a:t>
            </a:r>
            <a:r>
              <a:rPr lang="ru-RU" sz="2000" b="1" dirty="0">
                <a:solidFill>
                  <a:srgbClr val="C00000"/>
                </a:solidFill>
                <a:latin typeface="Arial"/>
              </a:rPr>
              <a:t>присутствует один лишний ответ.</a:t>
            </a:r>
            <a:endParaRPr lang="ru-RU" sz="2000" b="1" dirty="0">
              <a:solidFill>
                <a:srgbClr val="C00000"/>
              </a:solidFill>
              <a:latin typeface="Helvetica Neue"/>
            </a:endParaRP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Arial"/>
              </a:rPr>
              <a:t>Задание №2.</a:t>
            </a:r>
            <a:r>
              <a:rPr lang="ru-RU" sz="2000" b="1" dirty="0">
                <a:solidFill>
                  <a:srgbClr val="002060"/>
                </a:solidFill>
                <a:latin typeface="Arial"/>
              </a:rPr>
              <a:t> В ходе выполнения данного задания экзаменуемому необходимо </a:t>
            </a:r>
            <a:r>
              <a:rPr lang="ru-RU" sz="2000" b="1" dirty="0">
                <a:solidFill>
                  <a:srgbClr val="C00000"/>
                </a:solidFill>
                <a:latin typeface="Arial"/>
              </a:rPr>
              <a:t>сопоставить каждого говорящего с той мыслью, </a:t>
            </a:r>
            <a:r>
              <a:rPr lang="ru-RU" sz="2000" b="1" dirty="0">
                <a:solidFill>
                  <a:srgbClr val="002060"/>
                </a:solidFill>
                <a:latin typeface="Arial"/>
              </a:rPr>
              <a:t>которую </a:t>
            </a:r>
            <a:r>
              <a:rPr lang="ru-RU" sz="2000" b="1" dirty="0">
                <a:solidFill>
                  <a:srgbClr val="C00000"/>
                </a:solidFill>
                <a:latin typeface="Arial"/>
              </a:rPr>
              <a:t>он/она выразили</a:t>
            </a:r>
            <a:r>
              <a:rPr lang="ru-RU" sz="2000" b="1" dirty="0">
                <a:solidFill>
                  <a:srgbClr val="002060"/>
                </a:solidFill>
                <a:latin typeface="Arial"/>
              </a:rPr>
              <a:t>.</a:t>
            </a:r>
            <a:endParaRPr lang="ru-RU" sz="2000" b="1" dirty="0">
              <a:solidFill>
                <a:srgbClr val="002060"/>
              </a:solidFill>
              <a:latin typeface="Helvetica Neue"/>
            </a:endParaRP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Arial"/>
              </a:rPr>
              <a:t>Например, он/она описывает школьную библиотеку или помещение своего класса. В этом задании также присутствует </a:t>
            </a:r>
            <a:r>
              <a:rPr lang="ru-RU" sz="2000" b="1" dirty="0">
                <a:solidFill>
                  <a:srgbClr val="C00000"/>
                </a:solidFill>
                <a:latin typeface="Arial"/>
              </a:rPr>
              <a:t>один лишний ответ.</a:t>
            </a:r>
            <a:endParaRPr lang="ru-RU" sz="2000" b="1" dirty="0">
              <a:solidFill>
                <a:srgbClr val="C00000"/>
              </a:solidFill>
              <a:latin typeface="Helvetica Neue"/>
            </a:endParaRP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Arial"/>
              </a:rPr>
              <a:t>Задания №3-8. </a:t>
            </a:r>
            <a:r>
              <a:rPr lang="ru-RU" sz="2000" b="1" dirty="0">
                <a:solidFill>
                  <a:srgbClr val="002060"/>
                </a:solidFill>
                <a:latin typeface="Arial"/>
              </a:rPr>
              <a:t>Данные задания нацелены на понимание </a:t>
            </a:r>
            <a:r>
              <a:rPr lang="ru-RU" sz="2000" b="1" dirty="0">
                <a:solidFill>
                  <a:srgbClr val="C00000"/>
                </a:solidFill>
                <a:latin typeface="Arial"/>
              </a:rPr>
              <a:t>деталей и конкретной информации в монологе/диалоге</a:t>
            </a:r>
            <a:r>
              <a:rPr lang="ru-RU" sz="2000" b="1" dirty="0">
                <a:solidFill>
                  <a:srgbClr val="002060"/>
                </a:solidFill>
                <a:latin typeface="Arial"/>
              </a:rPr>
              <a:t>. В этих заданиях даны </a:t>
            </a:r>
            <a:r>
              <a:rPr lang="ru-RU" sz="2000" b="1" dirty="0">
                <a:solidFill>
                  <a:srgbClr val="C00000"/>
                </a:solidFill>
                <a:latin typeface="Arial"/>
              </a:rPr>
              <a:t>три варианта ответа на вопрос. </a:t>
            </a:r>
            <a:r>
              <a:rPr lang="ru-RU" sz="2000" b="1" dirty="0">
                <a:solidFill>
                  <a:srgbClr val="002060"/>
                </a:solidFill>
                <a:latin typeface="Arial"/>
              </a:rPr>
              <a:t>Экзаменуемый должен </a:t>
            </a:r>
            <a:r>
              <a:rPr lang="ru-RU" sz="2000" b="1" dirty="0">
                <a:solidFill>
                  <a:srgbClr val="C00000"/>
                </a:solidFill>
                <a:latin typeface="Arial"/>
              </a:rPr>
              <a:t>выбрать тот вариант, который соответствует услышанному. </a:t>
            </a:r>
            <a:r>
              <a:rPr lang="ru-RU" sz="2000" b="1" dirty="0">
                <a:solidFill>
                  <a:srgbClr val="002060"/>
                </a:solidFill>
                <a:latin typeface="Arial"/>
              </a:rPr>
              <a:t>Например, указать с кем путешествует герой или какой сувенир он купил.</a:t>
            </a:r>
            <a:endParaRPr lang="ru-RU" sz="2000" b="1" dirty="0">
              <a:solidFill>
                <a:srgbClr val="002060"/>
              </a:solidFill>
              <a:latin typeface="Helvetica Neue"/>
            </a:endParaRP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Arial"/>
              </a:rPr>
              <a:t>Максимальный балл -15.</a:t>
            </a:r>
            <a:endParaRPr lang="ru-RU" sz="2000" b="1" dirty="0">
              <a:solidFill>
                <a:srgbClr val="C00000"/>
              </a:solidFill>
              <a:latin typeface="Helvetica Neue"/>
            </a:endParaRPr>
          </a:p>
          <a:p>
            <a:endParaRPr lang="ru-RU" sz="1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5993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024744" cy="50405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Раздел 2. Чтение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92696"/>
            <a:ext cx="7992888" cy="576064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Данный раздел включает две части.</a:t>
            </a:r>
          </a:p>
          <a:p>
            <a:pPr algn="ctr"/>
            <a:endParaRPr lang="ru-RU" sz="2000" b="1" dirty="0">
              <a:solidFill>
                <a:srgbClr val="002060"/>
              </a:solidFill>
            </a:endParaRPr>
          </a:p>
          <a:p>
            <a:pPr algn="ctr"/>
            <a:r>
              <a:rPr lang="ru-RU" sz="2000" b="1" dirty="0">
                <a:solidFill>
                  <a:srgbClr val="C00000"/>
                </a:solidFill>
              </a:rPr>
              <a:t>Задание №9</a:t>
            </a:r>
            <a:r>
              <a:rPr lang="ru-RU" sz="2000" b="1" dirty="0">
                <a:solidFill>
                  <a:srgbClr val="002060"/>
                </a:solidFill>
              </a:rPr>
              <a:t> представляет собой </a:t>
            </a:r>
            <a:r>
              <a:rPr lang="ru-RU" sz="2000" b="1" dirty="0">
                <a:solidFill>
                  <a:srgbClr val="C00000"/>
                </a:solidFill>
              </a:rPr>
              <a:t>семь небольших текстов </a:t>
            </a:r>
            <a:r>
              <a:rPr lang="ru-RU" sz="2000" b="1" dirty="0">
                <a:solidFill>
                  <a:srgbClr val="002060"/>
                </a:solidFill>
              </a:rPr>
              <a:t>и </a:t>
            </a:r>
            <a:r>
              <a:rPr lang="ru-RU" sz="2000" b="1" dirty="0">
                <a:solidFill>
                  <a:srgbClr val="C00000"/>
                </a:solidFill>
              </a:rPr>
              <a:t>восемь заголовков. </a:t>
            </a:r>
            <a:r>
              <a:rPr lang="ru-RU" sz="2000" b="1" dirty="0">
                <a:solidFill>
                  <a:srgbClr val="002060"/>
                </a:solidFill>
              </a:rPr>
              <a:t>Экзаменуемому необходимо сопоставить каждый текст с соответствующим заголовком, который наилучшим образом отражает основную мысль текста. </a:t>
            </a:r>
            <a:r>
              <a:rPr lang="ru-RU" sz="2000" b="1" dirty="0">
                <a:solidFill>
                  <a:srgbClr val="C00000"/>
                </a:solidFill>
              </a:rPr>
              <a:t>1 заголовок – лишний.</a:t>
            </a:r>
          </a:p>
          <a:p>
            <a:pPr algn="ctr"/>
            <a:endParaRPr lang="ru-RU" sz="2000" b="1" dirty="0">
              <a:solidFill>
                <a:srgbClr val="002060"/>
              </a:solidFill>
            </a:endParaRPr>
          </a:p>
          <a:p>
            <a:pPr algn="ctr"/>
            <a:r>
              <a:rPr lang="ru-RU" sz="2000" b="1" dirty="0">
                <a:solidFill>
                  <a:srgbClr val="C00000"/>
                </a:solidFill>
              </a:rPr>
              <a:t>Задания №10-17 </a:t>
            </a:r>
            <a:r>
              <a:rPr lang="ru-RU" sz="2000" b="1" dirty="0">
                <a:solidFill>
                  <a:srgbClr val="002060"/>
                </a:solidFill>
              </a:rPr>
              <a:t>направлены </a:t>
            </a:r>
            <a:r>
              <a:rPr lang="ru-RU" sz="2000" b="1" dirty="0">
                <a:solidFill>
                  <a:srgbClr val="C00000"/>
                </a:solidFill>
              </a:rPr>
              <a:t>на понимание текста повествовательного характера</a:t>
            </a:r>
            <a:r>
              <a:rPr lang="ru-RU" sz="2000" b="1" dirty="0">
                <a:solidFill>
                  <a:srgbClr val="002060"/>
                </a:solidFill>
              </a:rPr>
              <a:t>. После текста представлены </a:t>
            </a:r>
            <a:r>
              <a:rPr lang="ru-RU" sz="2000" b="1" dirty="0">
                <a:solidFill>
                  <a:srgbClr val="C00000"/>
                </a:solidFill>
              </a:rPr>
              <a:t>8 утверждений</a:t>
            </a:r>
            <a:r>
              <a:rPr lang="ru-RU" sz="2000" b="1" dirty="0">
                <a:solidFill>
                  <a:srgbClr val="002060"/>
                </a:solidFill>
              </a:rPr>
              <a:t>. Экзаменуемому необходимо установить является ли утверждение верным </a:t>
            </a:r>
            <a:r>
              <a:rPr lang="ru-RU" sz="2000" b="1" dirty="0">
                <a:solidFill>
                  <a:srgbClr val="C00000"/>
                </a:solidFill>
              </a:rPr>
              <a:t>(True), ложным (False) или в тексте об этом ничего не сказано (Not stated).</a:t>
            </a:r>
          </a:p>
          <a:p>
            <a:pPr algn="ctr"/>
            <a:endParaRPr lang="ru-RU" sz="2000" b="1" dirty="0">
              <a:solidFill>
                <a:srgbClr val="002060"/>
              </a:solidFill>
            </a:endParaRPr>
          </a:p>
          <a:p>
            <a:pPr algn="ctr"/>
            <a:r>
              <a:rPr lang="ru-RU" sz="2000" b="1" dirty="0">
                <a:solidFill>
                  <a:srgbClr val="C00000"/>
                </a:solidFill>
              </a:rPr>
              <a:t>Максимальный балл -15.</a:t>
            </a:r>
          </a:p>
          <a:p>
            <a:pPr algn="ctr"/>
            <a:endParaRPr lang="ru-RU" sz="2000" b="1" dirty="0">
              <a:solidFill>
                <a:srgbClr val="002060"/>
              </a:solidFill>
            </a:endParaRPr>
          </a:p>
          <a:p>
            <a:pPr algn="ctr"/>
            <a:r>
              <a:rPr lang="ru-RU" sz="2000" b="1" dirty="0">
                <a:solidFill>
                  <a:srgbClr val="002060"/>
                </a:solidFill>
              </a:rPr>
              <a:t>Рекомендуемое время на выполнение данного раздела ОГЭ – </a:t>
            </a:r>
            <a:r>
              <a:rPr lang="ru-RU" sz="2000" b="1" dirty="0">
                <a:solidFill>
                  <a:srgbClr val="C00000"/>
                </a:solidFill>
              </a:rPr>
              <a:t>30 минут.</a:t>
            </a:r>
          </a:p>
        </p:txBody>
      </p:sp>
    </p:spTree>
    <p:extLst>
      <p:ext uri="{BB962C8B-B14F-4D97-AF65-F5344CB8AC3E}">
        <p14:creationId xmlns:p14="http://schemas.microsoft.com/office/powerpoint/2010/main" val="177120793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024744" cy="86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Раздел 3. Грамматика и </a:t>
            </a:r>
            <a:r>
              <a:rPr lang="ru-RU" sz="2400" b="1" dirty="0" smtClean="0">
                <a:solidFill>
                  <a:srgbClr val="C00000"/>
                </a:solidFill>
              </a:rPr>
              <a:t>лексика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124744"/>
            <a:ext cx="8064896" cy="470788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Данный </a:t>
            </a:r>
            <a:r>
              <a:rPr lang="ru-RU" b="1" dirty="0">
                <a:solidFill>
                  <a:srgbClr val="C00000"/>
                </a:solidFill>
              </a:rPr>
              <a:t>раздел</a:t>
            </a:r>
            <a:r>
              <a:rPr lang="ru-RU" b="1" dirty="0">
                <a:solidFill>
                  <a:srgbClr val="002060"/>
                </a:solidFill>
              </a:rPr>
              <a:t> состоит из </a:t>
            </a:r>
            <a:r>
              <a:rPr lang="ru-RU" b="1" dirty="0">
                <a:solidFill>
                  <a:srgbClr val="C00000"/>
                </a:solidFill>
              </a:rPr>
              <a:t>9 заданий </a:t>
            </a:r>
            <a:r>
              <a:rPr lang="ru-RU" b="1" dirty="0">
                <a:solidFill>
                  <a:srgbClr val="002060"/>
                </a:solidFill>
              </a:rPr>
              <a:t>направленных на формирование правильной </a:t>
            </a:r>
            <a:r>
              <a:rPr lang="ru-RU" b="1" dirty="0">
                <a:solidFill>
                  <a:srgbClr val="C00000"/>
                </a:solidFill>
              </a:rPr>
              <a:t>грамматической формы </a:t>
            </a:r>
            <a:r>
              <a:rPr lang="ru-RU" b="1" dirty="0">
                <a:solidFill>
                  <a:srgbClr val="002060"/>
                </a:solidFill>
              </a:rPr>
              <a:t>слова и </a:t>
            </a:r>
            <a:r>
              <a:rPr lang="ru-RU" b="1" dirty="0">
                <a:solidFill>
                  <a:srgbClr val="C00000"/>
                </a:solidFill>
              </a:rPr>
              <a:t>6 заданий </a:t>
            </a:r>
            <a:r>
              <a:rPr lang="ru-RU" b="1" dirty="0">
                <a:solidFill>
                  <a:srgbClr val="002060"/>
                </a:solidFill>
              </a:rPr>
              <a:t>на </a:t>
            </a:r>
            <a:r>
              <a:rPr lang="ru-RU" b="1" dirty="0">
                <a:solidFill>
                  <a:srgbClr val="C00000"/>
                </a:solidFill>
              </a:rPr>
              <a:t>лексическую трансформацию слов.</a:t>
            </a:r>
          </a:p>
          <a:p>
            <a:endParaRPr lang="ru-RU" b="1" dirty="0">
              <a:solidFill>
                <a:srgbClr val="002060"/>
              </a:solidFill>
            </a:endParaRP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Максимальное количество ба</a:t>
            </a:r>
            <a:r>
              <a:rPr lang="ru-RU" b="1" dirty="0">
                <a:solidFill>
                  <a:srgbClr val="002060"/>
                </a:solidFill>
              </a:rPr>
              <a:t>ллов за выполнение данного раздела -</a:t>
            </a:r>
            <a:r>
              <a:rPr lang="ru-RU" b="1" dirty="0">
                <a:solidFill>
                  <a:srgbClr val="C00000"/>
                </a:solidFill>
              </a:rPr>
              <a:t>15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(</a:t>
            </a:r>
            <a:r>
              <a:rPr lang="ru-RU" b="1" dirty="0">
                <a:solidFill>
                  <a:srgbClr val="C00000"/>
                </a:solidFill>
              </a:rPr>
              <a:t>1 балл за каждый правильный ответ).</a:t>
            </a:r>
          </a:p>
          <a:p>
            <a:endParaRPr lang="ru-RU" b="1" dirty="0">
              <a:solidFill>
                <a:srgbClr val="C00000"/>
              </a:solidFill>
            </a:endParaRP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Рекомендуемое время </a:t>
            </a:r>
            <a:r>
              <a:rPr lang="ru-RU" b="1" dirty="0">
                <a:solidFill>
                  <a:srgbClr val="002060"/>
                </a:solidFill>
              </a:rPr>
              <a:t>на выполнение данного раздела </a:t>
            </a:r>
            <a:r>
              <a:rPr lang="ru-RU" b="1" dirty="0">
                <a:solidFill>
                  <a:srgbClr val="C00000"/>
                </a:solidFill>
              </a:rPr>
              <a:t>ОГЭ – 30 минут.</a:t>
            </a:r>
          </a:p>
        </p:txBody>
      </p:sp>
    </p:spTree>
    <p:extLst>
      <p:ext uri="{BB962C8B-B14F-4D97-AF65-F5344CB8AC3E}">
        <p14:creationId xmlns:p14="http://schemas.microsoft.com/office/powerpoint/2010/main" val="264894241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024744" cy="6480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/>
              </a:rPr>
              <a:t>Раздел 4. Письменная речь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352928" cy="52565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sz="1600" b="1" dirty="0">
                <a:solidFill>
                  <a:srgbClr val="C00000"/>
                </a:solidFill>
              </a:rPr>
              <a:t>Данный раздел представлен одним заданием</a:t>
            </a:r>
            <a:r>
              <a:rPr lang="ru-RU" sz="1600" b="1" dirty="0">
                <a:solidFill>
                  <a:srgbClr val="002060"/>
                </a:solidFill>
              </a:rPr>
              <a:t>, в котором экзаменуемому необходимо написать </a:t>
            </a:r>
            <a:r>
              <a:rPr lang="ru-RU" sz="1600" b="1" dirty="0">
                <a:solidFill>
                  <a:srgbClr val="C00000"/>
                </a:solidFill>
              </a:rPr>
              <a:t>письмо личного характера в ответ на предоставленное письмо «друга».</a:t>
            </a:r>
          </a:p>
          <a:p>
            <a:endParaRPr lang="ru-RU" sz="1600" b="1" dirty="0">
              <a:solidFill>
                <a:srgbClr val="002060"/>
              </a:solidFill>
            </a:endParaRPr>
          </a:p>
          <a:p>
            <a:pPr algn="ctr"/>
            <a:r>
              <a:rPr lang="ru-RU" sz="1600" b="1" dirty="0">
                <a:solidFill>
                  <a:srgbClr val="C00000"/>
                </a:solidFill>
              </a:rPr>
              <a:t>Данное задание оценивается по следующим критериям:</a:t>
            </a:r>
          </a:p>
          <a:p>
            <a:endParaRPr lang="ru-RU" sz="1600" b="1" dirty="0">
              <a:solidFill>
                <a:srgbClr val="002060"/>
              </a:solidFill>
            </a:endParaRPr>
          </a:p>
          <a:p>
            <a:r>
              <a:rPr lang="ru-RU" sz="1600" b="1" dirty="0">
                <a:solidFill>
                  <a:srgbClr val="002060"/>
                </a:solidFill>
              </a:rPr>
              <a:t>- </a:t>
            </a:r>
            <a:r>
              <a:rPr lang="ru-RU" sz="1600" b="1" dirty="0">
                <a:solidFill>
                  <a:srgbClr val="C00000"/>
                </a:solidFill>
              </a:rPr>
              <a:t>решение коммуникативной задачи </a:t>
            </a:r>
            <a:r>
              <a:rPr lang="ru-RU" sz="1600" b="1" dirty="0">
                <a:solidFill>
                  <a:srgbClr val="002060"/>
                </a:solidFill>
              </a:rPr>
              <a:t>(полные ответы на заданные вопросы, правильность используемого обращения, завершающей фразы, подпись, благодарность, упоминание о предыдущих контактах, выражение надежда на письмо-ответ);</a:t>
            </a:r>
          </a:p>
          <a:p>
            <a:endParaRPr lang="ru-RU" sz="1600" b="1" dirty="0">
              <a:solidFill>
                <a:srgbClr val="002060"/>
              </a:solidFill>
            </a:endParaRPr>
          </a:p>
          <a:p>
            <a:r>
              <a:rPr lang="ru-RU" sz="1600" b="1" dirty="0">
                <a:solidFill>
                  <a:srgbClr val="002060"/>
                </a:solidFill>
              </a:rPr>
              <a:t>- </a:t>
            </a:r>
            <a:r>
              <a:rPr lang="ru-RU" sz="1600" b="1" dirty="0">
                <a:solidFill>
                  <a:srgbClr val="C00000"/>
                </a:solidFill>
              </a:rPr>
              <a:t>организация текста </a:t>
            </a:r>
            <a:r>
              <a:rPr lang="ru-RU" sz="1600" b="1" dirty="0">
                <a:solidFill>
                  <a:srgbClr val="002060"/>
                </a:solidFill>
              </a:rPr>
              <a:t>(логика построения текста, разделение на абзацы, правильное использование языковых и логических средств связи, соответствие письма нормам письменного этикета);</a:t>
            </a:r>
          </a:p>
          <a:p>
            <a:endParaRPr lang="ru-RU" sz="1600" b="1" dirty="0">
              <a:solidFill>
                <a:srgbClr val="002060"/>
              </a:solidFill>
            </a:endParaRPr>
          </a:p>
          <a:p>
            <a:r>
              <a:rPr lang="ru-RU" sz="1600" b="1" dirty="0">
                <a:solidFill>
                  <a:srgbClr val="002060"/>
                </a:solidFill>
              </a:rPr>
              <a:t>- </a:t>
            </a:r>
            <a:r>
              <a:rPr lang="ru-RU" sz="1600" b="1" dirty="0">
                <a:solidFill>
                  <a:srgbClr val="C00000"/>
                </a:solidFill>
              </a:rPr>
              <a:t>лексико-грамматическое оформление текста </a:t>
            </a:r>
            <a:r>
              <a:rPr lang="ru-RU" sz="1600" b="1" dirty="0">
                <a:solidFill>
                  <a:srgbClr val="002060"/>
                </a:solidFill>
              </a:rPr>
              <a:t>(правильное использование разнообразной лексики и грамматических конструкций (допускается не более двух языковых ошибок));</a:t>
            </a:r>
          </a:p>
          <a:p>
            <a:endParaRPr lang="ru-RU" sz="1600" b="1" dirty="0">
              <a:solidFill>
                <a:srgbClr val="002060"/>
              </a:solidFill>
            </a:endParaRPr>
          </a:p>
          <a:p>
            <a:r>
              <a:rPr lang="ru-RU" sz="1600" b="1" dirty="0">
                <a:solidFill>
                  <a:srgbClr val="002060"/>
                </a:solidFill>
              </a:rPr>
              <a:t>- </a:t>
            </a:r>
            <a:r>
              <a:rPr lang="ru-RU" sz="1600" b="1" dirty="0">
                <a:solidFill>
                  <a:srgbClr val="C00000"/>
                </a:solidFill>
              </a:rPr>
              <a:t>орфография и пунктуация </a:t>
            </a:r>
            <a:r>
              <a:rPr lang="ru-RU" sz="1600" b="1" dirty="0">
                <a:solidFill>
                  <a:srgbClr val="002060"/>
                </a:solidFill>
              </a:rPr>
              <a:t>(отсутствие орфографических и пунктуационных ошибок (допускается не более двух ошибок)).</a:t>
            </a:r>
          </a:p>
          <a:p>
            <a:endParaRPr lang="ru-RU" sz="1600" b="1" dirty="0">
              <a:solidFill>
                <a:srgbClr val="002060"/>
              </a:solidFill>
            </a:endParaRPr>
          </a:p>
          <a:p>
            <a:pPr algn="ctr"/>
            <a:r>
              <a:rPr lang="ru-RU" sz="1600" b="1" dirty="0">
                <a:solidFill>
                  <a:srgbClr val="002060"/>
                </a:solidFill>
              </a:rPr>
              <a:t>Письмо должно содержать </a:t>
            </a:r>
            <a:r>
              <a:rPr lang="ru-RU" sz="1600" b="1" dirty="0">
                <a:solidFill>
                  <a:srgbClr val="C00000"/>
                </a:solidFill>
              </a:rPr>
              <a:t>от 100 до 120 слов</a:t>
            </a:r>
            <a:r>
              <a:rPr lang="ru-RU" sz="1600" b="1" dirty="0">
                <a:solidFill>
                  <a:srgbClr val="002060"/>
                </a:solidFill>
              </a:rPr>
              <a:t>. Рекомендуемое </a:t>
            </a:r>
            <a:r>
              <a:rPr lang="ru-RU" sz="1600" b="1" dirty="0">
                <a:solidFill>
                  <a:srgbClr val="C00000"/>
                </a:solidFill>
              </a:rPr>
              <a:t>время</a:t>
            </a:r>
            <a:r>
              <a:rPr lang="ru-RU" sz="1600" b="1" dirty="0">
                <a:solidFill>
                  <a:srgbClr val="002060"/>
                </a:solidFill>
              </a:rPr>
              <a:t> на выполнение данного раздела ОГЭ – </a:t>
            </a:r>
            <a:r>
              <a:rPr lang="ru-RU" sz="1600" b="1" dirty="0">
                <a:solidFill>
                  <a:srgbClr val="C00000"/>
                </a:solidFill>
              </a:rPr>
              <a:t>30 минут</a:t>
            </a:r>
            <a:r>
              <a:rPr lang="ru-RU" sz="1600" b="1" dirty="0">
                <a:solidFill>
                  <a:srgbClr val="002060"/>
                </a:solidFill>
              </a:rPr>
              <a:t>. </a:t>
            </a:r>
            <a:r>
              <a:rPr lang="ru-RU" sz="1600" b="1" dirty="0">
                <a:solidFill>
                  <a:srgbClr val="C00000"/>
                </a:solidFill>
              </a:rPr>
              <a:t>Максимальный балл -10.</a:t>
            </a:r>
          </a:p>
        </p:txBody>
      </p:sp>
    </p:spTree>
    <p:extLst>
      <p:ext uri="{BB962C8B-B14F-4D97-AF65-F5344CB8AC3E}">
        <p14:creationId xmlns:p14="http://schemas.microsoft.com/office/powerpoint/2010/main" val="151006435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472"/>
            <a:ext cx="8208912" cy="57606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/>
              </a:rPr>
              <a:t>Раздел 5. Говорение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92696"/>
            <a:ext cx="8784976" cy="60486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/>
            <a:r>
              <a:rPr lang="ru-RU" sz="1800" b="1" dirty="0">
                <a:solidFill>
                  <a:srgbClr val="C00000"/>
                </a:solidFill>
              </a:rPr>
              <a:t>Устная часть представлена тремя типами заданий на говорение (speaking):</a:t>
            </a:r>
          </a:p>
          <a:p>
            <a:r>
              <a:rPr lang="ru-RU" sz="1800" b="1" dirty="0" smtClean="0">
                <a:solidFill>
                  <a:srgbClr val="C00000"/>
                </a:solidFill>
              </a:rPr>
              <a:t>Задание </a:t>
            </a:r>
            <a:r>
              <a:rPr lang="ru-RU" sz="1800" b="1" dirty="0">
                <a:solidFill>
                  <a:srgbClr val="C00000"/>
                </a:solidFill>
              </a:rPr>
              <a:t>№1.</a:t>
            </a:r>
            <a:r>
              <a:rPr lang="ru-RU" sz="1800" b="1" dirty="0">
                <a:solidFill>
                  <a:srgbClr val="002060"/>
                </a:solidFill>
              </a:rPr>
              <a:t> </a:t>
            </a:r>
            <a:r>
              <a:rPr lang="ru-RU" sz="1800" b="1" dirty="0">
                <a:solidFill>
                  <a:srgbClr val="C00000"/>
                </a:solidFill>
              </a:rPr>
              <a:t>Чтение вслух небольшого текста научно-популярного характера</a:t>
            </a:r>
            <a:r>
              <a:rPr lang="ru-RU" sz="1800" b="1" dirty="0" smtClean="0">
                <a:solidFill>
                  <a:srgbClr val="C00000"/>
                </a:solidFill>
              </a:rPr>
              <a:t>. </a:t>
            </a:r>
            <a:r>
              <a:rPr lang="ru-RU" sz="1800" b="1" dirty="0" smtClean="0">
                <a:solidFill>
                  <a:srgbClr val="002060"/>
                </a:solidFill>
              </a:rPr>
              <a:t>Экзаменуемому </a:t>
            </a:r>
            <a:r>
              <a:rPr lang="ru-RU" sz="1800" b="1" dirty="0">
                <a:solidFill>
                  <a:srgbClr val="002060"/>
                </a:solidFill>
              </a:rPr>
              <a:t>даётся 1,5 минуты на чтение текста про себя, затем необходимо прочитать текст вслух за 2 минуты. Максимальное количество баллов за это задание – </a:t>
            </a:r>
            <a:r>
              <a:rPr lang="ru-RU" sz="1800" b="1" dirty="0">
                <a:solidFill>
                  <a:srgbClr val="C00000"/>
                </a:solidFill>
              </a:rPr>
              <a:t>2</a:t>
            </a:r>
            <a:r>
              <a:rPr lang="ru-RU" sz="1800" b="1" dirty="0" smtClean="0">
                <a:solidFill>
                  <a:srgbClr val="C00000"/>
                </a:solidFill>
              </a:rPr>
              <a:t>.</a:t>
            </a:r>
          </a:p>
          <a:p>
            <a:r>
              <a:rPr lang="ru-RU" sz="1800" b="1" dirty="0" smtClean="0">
                <a:solidFill>
                  <a:srgbClr val="C00000"/>
                </a:solidFill>
              </a:rPr>
              <a:t>Задание </a:t>
            </a:r>
            <a:r>
              <a:rPr lang="ru-RU" sz="1800" b="1" dirty="0">
                <a:solidFill>
                  <a:srgbClr val="C00000"/>
                </a:solidFill>
              </a:rPr>
              <a:t>№2. Участие в условном диалоге-расспросе (ответы на заданные вопросы</a:t>
            </a:r>
            <a:r>
              <a:rPr lang="ru-RU" sz="1800" b="1" dirty="0" smtClean="0">
                <a:solidFill>
                  <a:srgbClr val="C00000"/>
                </a:solidFill>
              </a:rPr>
              <a:t>).</a:t>
            </a:r>
            <a:r>
              <a:rPr lang="ru-RU" sz="1800" b="1" dirty="0" smtClean="0">
                <a:solidFill>
                  <a:srgbClr val="002060"/>
                </a:solidFill>
              </a:rPr>
              <a:t> В </a:t>
            </a:r>
            <a:r>
              <a:rPr lang="ru-RU" sz="1800" b="1" dirty="0">
                <a:solidFill>
                  <a:srgbClr val="002060"/>
                </a:solidFill>
              </a:rPr>
              <a:t>ходе этого задания экзаменуемый должен ответить на </a:t>
            </a:r>
            <a:r>
              <a:rPr lang="ru-RU" sz="1800" b="1" dirty="0">
                <a:solidFill>
                  <a:srgbClr val="C00000"/>
                </a:solidFill>
              </a:rPr>
              <a:t>6 </a:t>
            </a:r>
            <a:r>
              <a:rPr lang="ru-RU" sz="1800" b="1" dirty="0">
                <a:solidFill>
                  <a:srgbClr val="002060"/>
                </a:solidFill>
              </a:rPr>
              <a:t>услышанных в аудиозаписи вопросов по определённой тематике (спорт, школа, здоровый образ жизни и т.д.). Вопросы задаются в формате телефонного опроса общественного мнения. Ответ на каждый вопрос не должен занимать больше </a:t>
            </a:r>
            <a:r>
              <a:rPr lang="ru-RU" sz="1800" b="1" dirty="0">
                <a:solidFill>
                  <a:srgbClr val="C00000"/>
                </a:solidFill>
              </a:rPr>
              <a:t>40 секунд. </a:t>
            </a:r>
            <a:endParaRPr lang="ru-RU" sz="1800" b="1" dirty="0" smtClean="0">
              <a:solidFill>
                <a:srgbClr val="C00000"/>
              </a:solidFill>
            </a:endParaRPr>
          </a:p>
          <a:p>
            <a:r>
              <a:rPr lang="ru-RU" sz="1800" b="1" dirty="0">
                <a:solidFill>
                  <a:srgbClr val="002060"/>
                </a:solidFill>
              </a:rPr>
              <a:t>Максимальное количество баллов за это задание - </a:t>
            </a:r>
            <a:r>
              <a:rPr lang="ru-RU" sz="1800" b="1" dirty="0">
                <a:solidFill>
                  <a:srgbClr val="C00000"/>
                </a:solidFill>
              </a:rPr>
              <a:t>6.</a:t>
            </a:r>
          </a:p>
          <a:p>
            <a:r>
              <a:rPr lang="ru-RU" sz="1800" b="1" dirty="0" smtClean="0">
                <a:solidFill>
                  <a:srgbClr val="C00000"/>
                </a:solidFill>
              </a:rPr>
              <a:t>Задание </a:t>
            </a:r>
            <a:r>
              <a:rPr lang="ru-RU" sz="1800" b="1" dirty="0">
                <a:solidFill>
                  <a:srgbClr val="C00000"/>
                </a:solidFill>
              </a:rPr>
              <a:t>№3. Тематическое монологическое высказывание с вербальной опорой в тексте задания</a:t>
            </a:r>
            <a:r>
              <a:rPr lang="ru-RU" sz="1800" b="1" dirty="0" smtClean="0">
                <a:solidFill>
                  <a:srgbClr val="C00000"/>
                </a:solidFill>
              </a:rPr>
              <a:t>. </a:t>
            </a:r>
            <a:r>
              <a:rPr lang="ru-RU" sz="1800" b="1" dirty="0" smtClean="0">
                <a:solidFill>
                  <a:srgbClr val="002060"/>
                </a:solidFill>
              </a:rPr>
              <a:t>На </a:t>
            </a:r>
            <a:r>
              <a:rPr lang="ru-RU" sz="1800" b="1" dirty="0">
                <a:solidFill>
                  <a:srgbClr val="002060"/>
                </a:solidFill>
              </a:rPr>
              <a:t>подготовку к выполнению данного задания даётся </a:t>
            </a:r>
            <a:r>
              <a:rPr lang="ru-RU" sz="1800" b="1" dirty="0">
                <a:solidFill>
                  <a:srgbClr val="C00000"/>
                </a:solidFill>
              </a:rPr>
              <a:t>1.5 минуты. </a:t>
            </a:r>
            <a:r>
              <a:rPr lang="ru-RU" sz="1800" b="1" dirty="0">
                <a:solidFill>
                  <a:srgbClr val="002060"/>
                </a:solidFill>
              </a:rPr>
              <a:t>Монолог должен длиться не более </a:t>
            </a:r>
            <a:r>
              <a:rPr lang="ru-RU" sz="1800" b="1" dirty="0">
                <a:solidFill>
                  <a:srgbClr val="C00000"/>
                </a:solidFill>
              </a:rPr>
              <a:t>2 минут (10-12 фраз). </a:t>
            </a:r>
            <a:r>
              <a:rPr lang="ru-RU" sz="1800" b="1" dirty="0">
                <a:solidFill>
                  <a:srgbClr val="002060"/>
                </a:solidFill>
              </a:rPr>
              <a:t>Максимальный бал за выполнение данного задания -</a:t>
            </a:r>
            <a:r>
              <a:rPr lang="ru-RU" sz="1800" b="1" dirty="0">
                <a:solidFill>
                  <a:srgbClr val="C00000"/>
                </a:solidFill>
              </a:rPr>
              <a:t> 7</a:t>
            </a:r>
            <a:r>
              <a:rPr lang="ru-RU" sz="1800" b="1" dirty="0" smtClean="0">
                <a:solidFill>
                  <a:srgbClr val="C00000"/>
                </a:solidFill>
              </a:rPr>
              <a:t>. </a:t>
            </a:r>
            <a:endParaRPr lang="ru-RU" sz="1800" b="1" dirty="0">
              <a:solidFill>
                <a:srgbClr val="C00000"/>
              </a:solidFill>
            </a:endParaRPr>
          </a:p>
          <a:p>
            <a:r>
              <a:rPr lang="ru-RU" sz="1800" b="1" dirty="0">
                <a:solidFill>
                  <a:srgbClr val="002060"/>
                </a:solidFill>
              </a:rPr>
              <a:t>В данном задании экзаменуемому необходимо дать монологическое высказывания на определённую тему, учитывая критерии, представленные в задании</a:t>
            </a:r>
            <a:r>
              <a:rPr lang="ru-RU" sz="1800" b="1" dirty="0" smtClean="0">
                <a:solidFill>
                  <a:srgbClr val="002060"/>
                </a:solidFill>
              </a:rPr>
              <a:t>. </a:t>
            </a:r>
          </a:p>
          <a:p>
            <a:r>
              <a:rPr lang="ru-RU" sz="1800" b="1" dirty="0">
                <a:solidFill>
                  <a:srgbClr val="002060"/>
                </a:solidFill>
              </a:rPr>
              <a:t>Время устного ответа </a:t>
            </a:r>
            <a:r>
              <a:rPr lang="ru-RU" sz="1800" b="1" dirty="0">
                <a:solidFill>
                  <a:srgbClr val="C00000"/>
                </a:solidFill>
              </a:rPr>
              <a:t>составляет 15 минут </a:t>
            </a:r>
            <a:r>
              <a:rPr lang="ru-RU" sz="1800" b="1" dirty="0">
                <a:solidFill>
                  <a:srgbClr val="002060"/>
                </a:solidFill>
              </a:rPr>
              <a:t>на одного отвечающего. </a:t>
            </a:r>
            <a:r>
              <a:rPr lang="ru-RU" sz="1800" b="1" dirty="0">
                <a:solidFill>
                  <a:srgbClr val="C00000"/>
                </a:solidFill>
              </a:rPr>
              <a:t>Максимальный балл </a:t>
            </a:r>
            <a:r>
              <a:rPr lang="ru-RU" sz="1800" b="1" dirty="0">
                <a:solidFill>
                  <a:srgbClr val="002060"/>
                </a:solidFill>
              </a:rPr>
              <a:t>при выполнении устной части – </a:t>
            </a:r>
            <a:r>
              <a:rPr lang="ru-RU" sz="1800" b="1" dirty="0">
                <a:solidFill>
                  <a:srgbClr val="C00000"/>
                </a:solidFill>
              </a:rPr>
              <a:t>15.</a:t>
            </a:r>
            <a:r>
              <a:rPr lang="ru-RU" sz="1800" b="1" dirty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096891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024744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Максимальный бал при успешной сдаче ОГЭ по английскому языку составляет 70 баллов.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166887"/>
              </p:ext>
            </p:extLst>
          </p:nvPr>
        </p:nvGraphicFramePr>
        <p:xfrm>
          <a:off x="539552" y="2420888"/>
          <a:ext cx="8039345" cy="181358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602290"/>
                <a:gridCol w="1602290"/>
                <a:gridCol w="1602290"/>
                <a:gridCol w="1602290"/>
                <a:gridCol w="1630185"/>
              </a:tblGrid>
              <a:tr h="1209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</a:rPr>
                        <a:t>Балл по ОГЭ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</a:rPr>
                        <a:t>0-28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</a:rPr>
                        <a:t>29-45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</a:rPr>
                        <a:t>46-58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</a:rPr>
                        <a:t>59-70</a:t>
                      </a:r>
                    </a:p>
                  </a:txBody>
                  <a:tcPr marL="68580" marR="68580" marT="0" marB="0"/>
                </a:tc>
              </a:tr>
              <a:tr h="604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2060"/>
                          </a:solidFill>
                          <a:effectLst/>
                        </a:rPr>
                        <a:t>Оценка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47664" y="1464460"/>
            <a:ext cx="6357615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Шкала баллов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 Neue"/>
                <a:cs typeface="Arial" pitchFamily="34" charset="0"/>
              </a:rPr>
              <a:t> 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20928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ulagimnazia3.ucoz.ru/GIA2011/OG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92888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7640" y="260648"/>
            <a:ext cx="7024744" cy="1143000"/>
          </a:xfrm>
          <a:prstGeom prst="ellipseRibb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Good Luck!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45237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774</Words>
  <Application>Microsoft Office PowerPoint</Application>
  <PresentationFormat>Экран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Остин</vt:lpstr>
      <vt:lpstr>Структура ОГЭ по английскому языку – 2017. </vt:lpstr>
      <vt:lpstr>Структура экзамена  в формате ГИА (ОГЭ)  по английскому языку</vt:lpstr>
      <vt:lpstr>Раздел 1. Аудирование</vt:lpstr>
      <vt:lpstr>Раздел 2. Чтение</vt:lpstr>
      <vt:lpstr>Раздел 3. Грамматика и лексика </vt:lpstr>
      <vt:lpstr>Раздел 4. Письменная речь</vt:lpstr>
      <vt:lpstr>Раздел 5. Говорение</vt:lpstr>
      <vt:lpstr>Максимальный бал при успешной сдаче ОГЭ по английскому языку составляет 70 баллов.</vt:lpstr>
      <vt:lpstr>Good Luck!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ОГЭ по английскому языку – 2017.</dc:title>
  <dc:creator>user1</dc:creator>
  <cp:lastModifiedBy>Михаил</cp:lastModifiedBy>
  <cp:revision>8</cp:revision>
  <dcterms:created xsi:type="dcterms:W3CDTF">2017-01-02T10:41:59Z</dcterms:created>
  <dcterms:modified xsi:type="dcterms:W3CDTF">2017-08-15T12:01:17Z</dcterms:modified>
</cp:coreProperties>
</file>